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8" r:id="rId2"/>
    <p:sldId id="279" r:id="rId3"/>
    <p:sldId id="280" r:id="rId4"/>
    <p:sldId id="261" r:id="rId5"/>
    <p:sldId id="263" r:id="rId6"/>
    <p:sldId id="286" r:id="rId7"/>
    <p:sldId id="281" r:id="rId8"/>
    <p:sldId id="288" r:id="rId9"/>
    <p:sldId id="275" r:id="rId10"/>
    <p:sldId id="277" r:id="rId11"/>
    <p:sldId id="289" r:id="rId12"/>
    <p:sldId id="284" r:id="rId13"/>
    <p:sldId id="273" r:id="rId14"/>
    <p:sldId id="283" r:id="rId15"/>
    <p:sldId id="278" r:id="rId16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21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image" Target="../media/image26.wmf"/><Relationship Id="rId3" Type="http://schemas.openxmlformats.org/officeDocument/2006/relationships/image" Target="../media/image16.wmf"/><Relationship Id="rId7" Type="http://schemas.openxmlformats.org/officeDocument/2006/relationships/image" Target="../media/image20.wmf"/><Relationship Id="rId12" Type="http://schemas.openxmlformats.org/officeDocument/2006/relationships/image" Target="../media/image25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6" Type="http://schemas.openxmlformats.org/officeDocument/2006/relationships/image" Target="../media/image19.wmf"/><Relationship Id="rId11" Type="http://schemas.openxmlformats.org/officeDocument/2006/relationships/image" Target="../media/image24.wmf"/><Relationship Id="rId5" Type="http://schemas.openxmlformats.org/officeDocument/2006/relationships/image" Target="../media/image18.wmf"/><Relationship Id="rId10" Type="http://schemas.openxmlformats.org/officeDocument/2006/relationships/image" Target="../media/image23.wmf"/><Relationship Id="rId4" Type="http://schemas.openxmlformats.org/officeDocument/2006/relationships/image" Target="../media/image17.wmf"/><Relationship Id="rId9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6BAFAF-5F6F-425B-A2F7-CE095D82C020}" type="datetimeFigureOut">
              <a:rPr lang="et-EE" smtClean="0"/>
              <a:t>30.05.2017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8CF3D1-284E-4172-A6C5-F561AC36E241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837397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50792" y="3255264"/>
            <a:ext cx="8138160" cy="1545336"/>
          </a:xfrm>
        </p:spPr>
        <p:txBody>
          <a:bodyPr anchor="t" anchorCtr="0">
            <a:normAutofit/>
          </a:bodyPr>
          <a:lstStyle>
            <a:lvl1pPr algn="l">
              <a:defRPr sz="3200" baseline="0">
                <a:latin typeface="Verdana" panose="020B0604030504040204" pitchFamily="34" charset="0"/>
              </a:defRPr>
            </a:lvl1pPr>
          </a:lstStyle>
          <a:p>
            <a:r>
              <a:rPr lang="en-US" dirty="0" err="1"/>
              <a:t>Pealkiri</a:t>
            </a:r>
            <a:endParaRPr lang="et-E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50792" y="4965192"/>
            <a:ext cx="813816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 baseline="0">
                <a:solidFill>
                  <a:srgbClr val="00B050"/>
                </a:solidFill>
                <a:latin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Nimi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DE9C5-7EA1-4D1E-9242-7EAB1517DE71}" type="datetime1">
              <a:rPr lang="et-EE" smtClean="0"/>
              <a:t>30.05.2017</a:t>
            </a:fld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AA13-008B-494E-B8C5-07E8AE633BA1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58654707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260BF-F0D5-4BF1-9DCB-2DEC80A8807E}" type="datetime1">
              <a:rPr lang="et-EE" smtClean="0"/>
              <a:t>30.05.2017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www.tktk.ee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AA13-008B-494E-B8C5-07E8AE633BA1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256616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0285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t-E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5125"/>
            <a:ext cx="8493252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33BE-7726-4FCD-8779-0E8C591E8E7F}" type="datetime1">
              <a:rPr lang="et-EE" smtClean="0"/>
              <a:t>30.05.2017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www.tktk.ee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AA13-008B-494E-B8C5-07E8AE633BA1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101678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99FC3-2907-477B-987C-D84A11E7F001}" type="datetime1">
              <a:rPr lang="et-EE" smtClean="0"/>
              <a:t>30.05.2017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www.tktk.ee</a:t>
            </a:r>
            <a:endParaRPr lang="et-E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AA13-008B-494E-B8C5-07E8AE633BA1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349544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9738"/>
            <a:ext cx="11274552" cy="2852737"/>
          </a:xfrm>
        </p:spPr>
        <p:txBody>
          <a:bodyPr anchor="b">
            <a:normAutofit/>
          </a:bodyPr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t-E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1127455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31BA2-D613-4C59-AB33-4BBBB7F492FC}" type="datetime1">
              <a:rPr lang="et-EE" smtClean="0"/>
              <a:t>30.05.2017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www.tktk.ee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AA13-008B-494E-B8C5-07E8AE633BA1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2218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562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559552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BC249-22E7-4612-B21A-B3FAD4AA9D83}" type="datetime1">
              <a:rPr lang="et-EE" smtClean="0"/>
              <a:t>30.05.2017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www.tktk.ee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AA13-008B-494E-B8C5-07E8AE633BA1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964717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125"/>
            <a:ext cx="1127455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81163"/>
            <a:ext cx="55403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05075"/>
            <a:ext cx="554037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55955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55955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A73FF-2971-49B7-B518-3FE1DC30845C}" type="datetime1">
              <a:rPr lang="et-EE" smtClean="0"/>
              <a:t>30.05.2017</a:t>
            </a:fld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www.tktk.ee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AA13-008B-494E-B8C5-07E8AE633BA1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76710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EFA0E-D547-45DC-9F7E-2EE26DC8B280}" type="datetime1">
              <a:rPr lang="et-EE" smtClean="0"/>
              <a:t>30.05.2017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www.tktk.ee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AA13-008B-494E-B8C5-07E8AE633BA1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968131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033B3-7993-4B17-BF48-BE0B06FD8B90}" type="datetime1">
              <a:rPr lang="et-EE" smtClean="0"/>
              <a:t>30.05.2017</a:t>
            </a:fld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www.tktk.ee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AA13-008B-494E-B8C5-07E8AE633BA1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982885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4314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54856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4314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9636E-E3B6-4571-BCF7-1440A5357423}" type="datetime1">
              <a:rPr lang="et-EE" smtClean="0"/>
              <a:t>30.05.2017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www.tktk.ee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AA13-008B-494E-B8C5-07E8AE633BA1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248770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4314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t-E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548564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4314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EB56E-C394-4A85-B6DC-399BE6445778}" type="datetime1">
              <a:rPr lang="et-EE" smtClean="0"/>
              <a:t>30.05.2017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www.tktk.ee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AA13-008B-494E-B8C5-07E8AE633BA1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794042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5"/>
            <a:ext cx="9140659" cy="685549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87082" y="274320"/>
            <a:ext cx="9144671" cy="6309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Teema</a:t>
            </a:r>
            <a:endParaRPr lang="et-E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4712"/>
            <a:ext cx="11274552" cy="5184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2287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F18AD-4C23-434A-B389-02C6EF736B1C}" type="datetime1">
              <a:rPr lang="et-EE" smtClean="0"/>
              <a:t>30.05.2017</a:t>
            </a:fld>
            <a:endParaRPr lang="et-E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8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www.tktk.ee</a:t>
            </a:r>
            <a:endParaRPr lang="et-E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8855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5AA13-008B-494E-B8C5-07E8AE633BA1}" type="slidenum">
              <a:rPr lang="et-EE" smtClean="0"/>
              <a:t>‹#›</a:t>
            </a:fld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2100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2800" kern="1200" baseline="0">
          <a:solidFill>
            <a:schemeClr val="tx1"/>
          </a:solidFill>
          <a:latin typeface="Verdana" panose="020B060403050404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Verdana" panose="020B0604030504040204" pitchFamily="34" charset="0"/>
        <a:buChar char="—"/>
        <a:defRPr sz="2800" kern="1200" baseline="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–"/>
        <a:defRPr sz="2800" kern="1200" baseline="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–"/>
        <a:defRPr sz="2000" kern="1200" baseline="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13" Type="http://schemas.openxmlformats.org/officeDocument/2006/relationships/oleObject" Target="../embeddings/oleObject6.bin"/><Relationship Id="rId18" Type="http://schemas.openxmlformats.org/officeDocument/2006/relationships/oleObject" Target="../embeddings/oleObject8.bin"/><Relationship Id="rId26" Type="http://schemas.openxmlformats.org/officeDocument/2006/relationships/oleObject" Target="../embeddings/oleObject12.bin"/><Relationship Id="rId3" Type="http://schemas.openxmlformats.org/officeDocument/2006/relationships/oleObject" Target="../embeddings/oleObject1.bin"/><Relationship Id="rId21" Type="http://schemas.openxmlformats.org/officeDocument/2006/relationships/image" Target="../media/image22.wmf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8.wmf"/><Relationship Id="rId17" Type="http://schemas.openxmlformats.org/officeDocument/2006/relationships/image" Target="../media/image27.png"/><Relationship Id="rId25" Type="http://schemas.openxmlformats.org/officeDocument/2006/relationships/image" Target="../media/image24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0.wmf"/><Relationship Id="rId20" Type="http://schemas.openxmlformats.org/officeDocument/2006/relationships/oleObject" Target="../embeddings/oleObject9.bin"/><Relationship Id="rId29" Type="http://schemas.openxmlformats.org/officeDocument/2006/relationships/image" Target="../media/image26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wmf"/><Relationship Id="rId11" Type="http://schemas.openxmlformats.org/officeDocument/2006/relationships/oleObject" Target="../embeddings/oleObject5.bin"/><Relationship Id="rId24" Type="http://schemas.openxmlformats.org/officeDocument/2006/relationships/oleObject" Target="../embeddings/oleObject11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23" Type="http://schemas.openxmlformats.org/officeDocument/2006/relationships/image" Target="../media/image23.wmf"/><Relationship Id="rId28" Type="http://schemas.openxmlformats.org/officeDocument/2006/relationships/oleObject" Target="../embeddings/oleObject13.bin"/><Relationship Id="rId10" Type="http://schemas.openxmlformats.org/officeDocument/2006/relationships/image" Target="../media/image17.wmf"/><Relationship Id="rId19" Type="http://schemas.openxmlformats.org/officeDocument/2006/relationships/image" Target="../media/image21.wmf"/><Relationship Id="rId4" Type="http://schemas.openxmlformats.org/officeDocument/2006/relationships/image" Target="../media/image14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9.wmf"/><Relationship Id="rId22" Type="http://schemas.openxmlformats.org/officeDocument/2006/relationships/oleObject" Target="../embeddings/oleObject10.bin"/><Relationship Id="rId27" Type="http://schemas.openxmlformats.org/officeDocument/2006/relationships/image" Target="../media/image25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Energiasalvesti</a:t>
            </a:r>
            <a:r>
              <a:rPr lang="en-US" dirty="0"/>
              <a:t> </a:t>
            </a:r>
            <a:r>
              <a:rPr lang="en-US" dirty="0" err="1"/>
              <a:t>mudel</a:t>
            </a:r>
            <a:r>
              <a:rPr lang="en-US" dirty="0"/>
              <a:t> </a:t>
            </a:r>
            <a:r>
              <a:rPr lang="en-US" dirty="0" err="1"/>
              <a:t>elektrilisele</a:t>
            </a:r>
            <a:r>
              <a:rPr lang="en-US" dirty="0"/>
              <a:t> </a:t>
            </a:r>
            <a:r>
              <a:rPr lang="en-US" dirty="0" err="1"/>
              <a:t>õhusõidukile</a:t>
            </a:r>
            <a:endParaRPr lang="et-EE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Tõnis Lusmägi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4215600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SKEEM</a:t>
            </a:r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www.tktk.ee</a:t>
            </a:r>
            <a:endParaRPr lang="et-EE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2399"/>
            <a:ext cx="12102228" cy="4996808"/>
          </a:xfrm>
        </p:spPr>
      </p:pic>
      <p:sp>
        <p:nvSpPr>
          <p:cNvPr id="3" name="TextBox 2"/>
          <p:cNvSpPr txBox="1"/>
          <p:nvPr/>
        </p:nvSpPr>
        <p:spPr>
          <a:xfrm>
            <a:off x="1771294" y="3630803"/>
            <a:ext cx="16315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ICR18650</a:t>
            </a:r>
          </a:p>
          <a:p>
            <a:r>
              <a:rPr lang="en-US"/>
              <a:t>210 tk</a:t>
            </a:r>
            <a:endParaRPr lang="et-EE"/>
          </a:p>
        </p:txBody>
      </p:sp>
      <p:sp>
        <p:nvSpPr>
          <p:cNvPr id="6" name="TextBox 5"/>
          <p:cNvSpPr txBox="1"/>
          <p:nvPr/>
        </p:nvSpPr>
        <p:spPr>
          <a:xfrm>
            <a:off x="6352595" y="2841910"/>
            <a:ext cx="121361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/>
              <a:t>BMS</a:t>
            </a:r>
            <a:r>
              <a:rPr lang="en-US" baseline="50000"/>
              <a:t>1</a:t>
            </a:r>
            <a:endParaRPr lang="et-EE" baseline="50000"/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2024844" y="6275979"/>
            <a:ext cx="28075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96504" y="6352143"/>
            <a:ext cx="5831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/>
              <a:t>1. </a:t>
            </a:r>
            <a:r>
              <a:rPr lang="en-US"/>
              <a:t>BMS – </a:t>
            </a:r>
            <a:r>
              <a:rPr lang="en-US" i="1"/>
              <a:t>Battery Management System </a:t>
            </a:r>
            <a:r>
              <a:rPr lang="en-US"/>
              <a:t>- Akuhaldussüsteem</a:t>
            </a:r>
            <a:endParaRPr lang="et-EE"/>
          </a:p>
        </p:txBody>
      </p:sp>
      <p:sp>
        <p:nvSpPr>
          <p:cNvPr id="5" name="Rectangle 4"/>
          <p:cNvSpPr/>
          <p:nvPr/>
        </p:nvSpPr>
        <p:spPr>
          <a:xfrm>
            <a:off x="3997324" y="5051425"/>
            <a:ext cx="1311275" cy="203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9" name="TextBox 8"/>
          <p:cNvSpPr txBox="1"/>
          <p:nvPr/>
        </p:nvSpPr>
        <p:spPr>
          <a:xfrm>
            <a:off x="6051114" y="4449118"/>
            <a:ext cx="94976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Halli andur</a:t>
            </a:r>
            <a:endParaRPr lang="et-EE" sz="1200"/>
          </a:p>
        </p:txBody>
      </p:sp>
      <p:sp>
        <p:nvSpPr>
          <p:cNvPr id="11" name="Rectangle 10"/>
          <p:cNvSpPr/>
          <p:nvPr/>
        </p:nvSpPr>
        <p:spPr>
          <a:xfrm>
            <a:off x="4652961" y="3529202"/>
            <a:ext cx="655638" cy="203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12" name="TextBox 11"/>
          <p:cNvSpPr txBox="1"/>
          <p:nvPr/>
        </p:nvSpPr>
        <p:spPr>
          <a:xfrm>
            <a:off x="6051113" y="3856187"/>
            <a:ext cx="114978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Temp. andurid</a:t>
            </a:r>
            <a:endParaRPr lang="et-EE" sz="1200"/>
          </a:p>
        </p:txBody>
      </p:sp>
      <p:sp>
        <p:nvSpPr>
          <p:cNvPr id="13" name="Rectangle 12"/>
          <p:cNvSpPr/>
          <p:nvPr/>
        </p:nvSpPr>
        <p:spPr>
          <a:xfrm>
            <a:off x="8850763" y="2798952"/>
            <a:ext cx="655638" cy="203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15" name="TextBox 14"/>
          <p:cNvSpPr txBox="1"/>
          <p:nvPr/>
        </p:nvSpPr>
        <p:spPr>
          <a:xfrm>
            <a:off x="8850763" y="2715886"/>
            <a:ext cx="13600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Kontaktor</a:t>
            </a:r>
            <a:endParaRPr lang="et-EE"/>
          </a:p>
        </p:txBody>
      </p:sp>
      <p:sp>
        <p:nvSpPr>
          <p:cNvPr id="18" name="Rectangle 17"/>
          <p:cNvSpPr/>
          <p:nvPr/>
        </p:nvSpPr>
        <p:spPr>
          <a:xfrm>
            <a:off x="9376569" y="4658754"/>
            <a:ext cx="1311275" cy="5221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16" name="TextBox 15"/>
          <p:cNvSpPr txBox="1"/>
          <p:nvPr/>
        </p:nvSpPr>
        <p:spPr>
          <a:xfrm>
            <a:off x="9475445" y="4668705"/>
            <a:ext cx="12123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Kontroller</a:t>
            </a:r>
            <a:endParaRPr lang="et-EE"/>
          </a:p>
        </p:txBody>
      </p:sp>
      <p:sp>
        <p:nvSpPr>
          <p:cNvPr id="19" name="Rectangle 18"/>
          <p:cNvSpPr/>
          <p:nvPr/>
        </p:nvSpPr>
        <p:spPr>
          <a:xfrm>
            <a:off x="10739398" y="4465038"/>
            <a:ext cx="1311275" cy="5221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17" name="TextBox 16"/>
          <p:cNvSpPr txBox="1"/>
          <p:nvPr/>
        </p:nvSpPr>
        <p:spPr>
          <a:xfrm>
            <a:off x="11218317" y="4484039"/>
            <a:ext cx="9125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Mootor</a:t>
            </a:r>
            <a:endParaRPr lang="et-EE"/>
          </a:p>
        </p:txBody>
      </p:sp>
      <p:sp>
        <p:nvSpPr>
          <p:cNvPr id="20" name="TextBox 19"/>
          <p:cNvSpPr txBox="1"/>
          <p:nvPr/>
        </p:nvSpPr>
        <p:spPr>
          <a:xfrm>
            <a:off x="8284820" y="2119411"/>
            <a:ext cx="6865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SW2</a:t>
            </a:r>
            <a:endParaRPr lang="et-EE"/>
          </a:p>
        </p:txBody>
      </p:sp>
      <p:sp>
        <p:nvSpPr>
          <p:cNvPr id="21" name="TextBox 20"/>
          <p:cNvSpPr txBox="1"/>
          <p:nvPr/>
        </p:nvSpPr>
        <p:spPr>
          <a:xfrm>
            <a:off x="8780485" y="4402951"/>
            <a:ext cx="6195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SW1</a:t>
            </a:r>
            <a:endParaRPr lang="et-EE"/>
          </a:p>
        </p:txBody>
      </p:sp>
      <p:sp>
        <p:nvSpPr>
          <p:cNvPr id="22" name="Rectangle 21"/>
          <p:cNvSpPr/>
          <p:nvPr/>
        </p:nvSpPr>
        <p:spPr>
          <a:xfrm>
            <a:off x="9021735" y="4203959"/>
            <a:ext cx="269413" cy="2610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24" name="TextBox 23"/>
          <p:cNvSpPr txBox="1"/>
          <p:nvPr/>
        </p:nvSpPr>
        <p:spPr>
          <a:xfrm>
            <a:off x="8782215" y="5080514"/>
            <a:ext cx="15899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Laadimispesa</a:t>
            </a:r>
            <a:endParaRPr lang="et-EE"/>
          </a:p>
        </p:txBody>
      </p:sp>
      <p:cxnSp>
        <p:nvCxnSpPr>
          <p:cNvPr id="25" name="Straight Arrow Connector 24"/>
          <p:cNvCxnSpPr>
            <a:cxnSpLocks/>
            <a:stCxn id="24" idx="1"/>
          </p:cNvCxnSpPr>
          <p:nvPr/>
        </p:nvCxnSpPr>
        <p:spPr>
          <a:xfrm flipH="1">
            <a:off x="8156813" y="5265180"/>
            <a:ext cx="62540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9291149" y="2036525"/>
            <a:ext cx="1170664" cy="4934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238045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PROTOTÜÜP</a:t>
            </a:r>
            <a:endParaRPr lang="et-EE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724" y="1123950"/>
            <a:ext cx="9217377" cy="518477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www.tktk.ee</a:t>
            </a:r>
            <a:endParaRPr lang="et-EE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3122007"/>
            <a:ext cx="1657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Jahutustorustik</a:t>
            </a:r>
            <a:endParaRPr lang="et-EE"/>
          </a:p>
        </p:txBody>
      </p:sp>
      <p:sp>
        <p:nvSpPr>
          <p:cNvPr id="8" name="TextBox 7"/>
          <p:cNvSpPr txBox="1"/>
          <p:nvPr/>
        </p:nvSpPr>
        <p:spPr>
          <a:xfrm>
            <a:off x="2889787" y="5778540"/>
            <a:ext cx="767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Pump</a:t>
            </a:r>
            <a:endParaRPr lang="et-EE"/>
          </a:p>
        </p:txBody>
      </p:sp>
      <p:sp>
        <p:nvSpPr>
          <p:cNvPr id="9" name="TextBox 8"/>
          <p:cNvSpPr txBox="1"/>
          <p:nvPr/>
        </p:nvSpPr>
        <p:spPr>
          <a:xfrm>
            <a:off x="8264430" y="4931598"/>
            <a:ext cx="1215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Halli andur</a:t>
            </a:r>
            <a:endParaRPr lang="et-EE"/>
          </a:p>
        </p:txBody>
      </p:sp>
      <p:sp>
        <p:nvSpPr>
          <p:cNvPr id="10" name="TextBox 9"/>
          <p:cNvSpPr txBox="1"/>
          <p:nvPr/>
        </p:nvSpPr>
        <p:spPr>
          <a:xfrm>
            <a:off x="9281776" y="4449121"/>
            <a:ext cx="625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BMS</a:t>
            </a:r>
            <a:endParaRPr lang="et-EE"/>
          </a:p>
        </p:txBody>
      </p:sp>
      <p:sp>
        <p:nvSpPr>
          <p:cNvPr id="11" name="TextBox 10"/>
          <p:cNvSpPr txBox="1"/>
          <p:nvPr/>
        </p:nvSpPr>
        <p:spPr>
          <a:xfrm>
            <a:off x="9792047" y="3682343"/>
            <a:ext cx="1167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Kontroller</a:t>
            </a:r>
            <a:endParaRPr lang="et-EE"/>
          </a:p>
        </p:txBody>
      </p:sp>
      <p:sp>
        <p:nvSpPr>
          <p:cNvPr id="12" name="TextBox 11"/>
          <p:cNvSpPr txBox="1"/>
          <p:nvPr/>
        </p:nvSpPr>
        <p:spPr>
          <a:xfrm>
            <a:off x="3236100" y="1373036"/>
            <a:ext cx="1171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ICR18650</a:t>
            </a:r>
            <a:endParaRPr lang="et-EE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821908" y="1742368"/>
            <a:ext cx="77739" cy="8932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7" idx="3"/>
          </p:cNvCxnSpPr>
          <p:nvPr/>
        </p:nvCxnSpPr>
        <p:spPr>
          <a:xfrm>
            <a:off x="2114550" y="3306673"/>
            <a:ext cx="610721" cy="184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7" idx="3"/>
          </p:cNvCxnSpPr>
          <p:nvPr/>
        </p:nvCxnSpPr>
        <p:spPr>
          <a:xfrm>
            <a:off x="2114550" y="3306673"/>
            <a:ext cx="1121550" cy="4504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cxnSpLocks/>
            <a:stCxn id="8" idx="3"/>
          </p:cNvCxnSpPr>
          <p:nvPr/>
        </p:nvCxnSpPr>
        <p:spPr>
          <a:xfrm flipV="1">
            <a:off x="3657600" y="4789822"/>
            <a:ext cx="1730188" cy="11733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cxnSpLocks/>
            <a:stCxn id="9" idx="1"/>
          </p:cNvCxnSpPr>
          <p:nvPr/>
        </p:nvCxnSpPr>
        <p:spPr>
          <a:xfrm flipH="1" flipV="1">
            <a:off x="7190341" y="4464917"/>
            <a:ext cx="1074089" cy="6513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cxnSpLocks/>
            <a:stCxn id="10" idx="1"/>
          </p:cNvCxnSpPr>
          <p:nvPr/>
        </p:nvCxnSpPr>
        <p:spPr>
          <a:xfrm flipH="1" flipV="1">
            <a:off x="7190341" y="3491339"/>
            <a:ext cx="2091435" cy="11424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cxnSpLocks/>
            <a:stCxn id="11" idx="1"/>
          </p:cNvCxnSpPr>
          <p:nvPr/>
        </p:nvCxnSpPr>
        <p:spPr>
          <a:xfrm flipH="1" flipV="1">
            <a:off x="8489576" y="3160937"/>
            <a:ext cx="1302471" cy="7060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0551987" y="3193528"/>
            <a:ext cx="1167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Kontaktor</a:t>
            </a:r>
            <a:endParaRPr lang="et-EE"/>
          </a:p>
        </p:txBody>
      </p:sp>
      <p:cxnSp>
        <p:nvCxnSpPr>
          <p:cNvPr id="37" name="Straight Arrow Connector 36"/>
          <p:cNvCxnSpPr>
            <a:cxnSpLocks/>
            <a:stCxn id="35" idx="1"/>
          </p:cNvCxnSpPr>
          <p:nvPr/>
        </p:nvCxnSpPr>
        <p:spPr>
          <a:xfrm flipH="1" flipV="1">
            <a:off x="8561294" y="2394159"/>
            <a:ext cx="1990693" cy="9840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8869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TULEVANE TÖÖ</a:t>
            </a:r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www.tktk.ee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Ehitada:</a:t>
            </a:r>
          </a:p>
          <a:p>
            <a:pPr lvl="1"/>
            <a:r>
              <a:rPr lang="en-US"/>
              <a:t>Koguda laboris empiirilisi andmeid,</a:t>
            </a:r>
          </a:p>
          <a:p>
            <a:pPr lvl="1"/>
            <a:r>
              <a:rPr lang="en-US"/>
              <a:t>Tööstuslik disain,</a:t>
            </a:r>
          </a:p>
          <a:p>
            <a:pPr lvl="1"/>
            <a:r>
              <a:rPr lang="en-US"/>
              <a:t>LiPo elemendid.</a:t>
            </a:r>
          </a:p>
          <a:p>
            <a:r>
              <a:rPr lang="en-US"/>
              <a:t>Mudel:</a:t>
            </a:r>
          </a:p>
          <a:p>
            <a:pPr lvl="1"/>
            <a:r>
              <a:rPr lang="en-US"/>
              <a:t>Staatilisest dünaamiliseks,</a:t>
            </a:r>
          </a:p>
          <a:p>
            <a:pPr lvl="1"/>
            <a:r>
              <a:rPr lang="en-US"/>
              <a:t>Mitme mootoriga süsteemid.</a:t>
            </a:r>
          </a:p>
          <a:p>
            <a:r>
              <a:rPr lang="en-US"/>
              <a:t>BMS:</a:t>
            </a:r>
          </a:p>
          <a:p>
            <a:pPr lvl="1"/>
            <a:r>
              <a:rPr lang="en-US"/>
              <a:t>Teadus- ja arendustegevus.</a:t>
            </a:r>
          </a:p>
          <a:p>
            <a:r>
              <a:rPr lang="en-US"/>
              <a:t>Toota ja turustada.</a:t>
            </a:r>
          </a:p>
          <a:p>
            <a:pPr lvl="1"/>
            <a:endParaRPr lang="en-US"/>
          </a:p>
          <a:p>
            <a:endParaRPr lang="en-US"/>
          </a:p>
          <a:p>
            <a:pPr lvl="1"/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20963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Energiasalvesti</a:t>
            </a:r>
            <a:r>
              <a:rPr lang="en-US" dirty="0"/>
              <a:t> </a:t>
            </a:r>
            <a:r>
              <a:rPr lang="en-US" dirty="0" err="1"/>
              <a:t>mudel</a:t>
            </a:r>
            <a:r>
              <a:rPr lang="en-US" dirty="0"/>
              <a:t> </a:t>
            </a:r>
            <a:r>
              <a:rPr lang="en-US" dirty="0" err="1"/>
              <a:t>elektrilisele</a:t>
            </a:r>
            <a:r>
              <a:rPr lang="en-US" dirty="0"/>
              <a:t> </a:t>
            </a:r>
            <a:r>
              <a:rPr lang="en-US" dirty="0" err="1"/>
              <a:t>õhusõidukile</a:t>
            </a:r>
            <a:endParaRPr lang="et-EE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Tõnis Lusmägi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730914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OPTIMEERIMINE</a:t>
            </a:r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2898648" cy="365125"/>
          </a:xfrm>
        </p:spPr>
        <p:txBody>
          <a:bodyPr/>
          <a:lstStyle/>
          <a:p>
            <a:r>
              <a:rPr lang="en-US"/>
              <a:t>www.tktk.ee</a:t>
            </a:r>
            <a:endParaRPr lang="et-EE" dirty="0"/>
          </a:p>
        </p:txBody>
      </p:sp>
      <p:graphicFrame>
        <p:nvGraphicFramePr>
          <p:cNvPr id="6" name="Content Placeholder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7612901"/>
              </p:ext>
            </p:extLst>
          </p:nvPr>
        </p:nvGraphicFramePr>
        <p:xfrm>
          <a:off x="1141469" y="1726966"/>
          <a:ext cx="2741613" cy="681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0" name="Mathcad" r:id="rId3" imgW="2876400" imgH="714240" progId="Mathcad">
                  <p:embed/>
                </p:oleObj>
              </mc:Choice>
              <mc:Fallback>
                <p:oleObj name="Mathcad" r:id="rId3" imgW="2876400" imgH="714240" progId="Mathcad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41469" y="1726966"/>
                        <a:ext cx="2741613" cy="681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Content Placeholder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6238811"/>
              </p:ext>
            </p:extLst>
          </p:nvPr>
        </p:nvGraphicFramePr>
        <p:xfrm>
          <a:off x="4454711" y="2220155"/>
          <a:ext cx="2743200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1" name="Mathcad" r:id="rId5" imgW="2876400" imgH="704880" progId="Mathcad">
                  <p:embed/>
                </p:oleObj>
              </mc:Choice>
              <mc:Fallback>
                <p:oleObj name="Mathcad" r:id="rId5" imgW="2876400" imgH="704880" progId="Mathcad">
                  <p:embed/>
                  <p:pic>
                    <p:nvPicPr>
                      <p:cNvPr id="6" name="Content Placeholder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54711" y="2220155"/>
                        <a:ext cx="2743200" cy="671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Content Placeholder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4640718"/>
              </p:ext>
            </p:extLst>
          </p:nvPr>
        </p:nvGraphicFramePr>
        <p:xfrm>
          <a:off x="4454711" y="3574683"/>
          <a:ext cx="274320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2" name="Mathcad" r:id="rId7" imgW="2876400" imgH="495360" progId="Mathcad">
                  <p:embed/>
                </p:oleObj>
              </mc:Choice>
              <mc:Fallback>
                <p:oleObj name="Mathcad" r:id="rId7" imgW="2876400" imgH="495360" progId="Mathcad">
                  <p:embed/>
                  <p:pic>
                    <p:nvPicPr>
                      <p:cNvPr id="7" name="Content Placeholder 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54711" y="3574683"/>
                        <a:ext cx="2743200" cy="476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Content Placeholder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6771646"/>
              </p:ext>
            </p:extLst>
          </p:nvPr>
        </p:nvGraphicFramePr>
        <p:xfrm>
          <a:off x="4454711" y="4118523"/>
          <a:ext cx="3611562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3" name="Mathcad" r:id="rId9" imgW="3781440" imgH="961920" progId="Mathcad">
                  <p:embed/>
                </p:oleObj>
              </mc:Choice>
              <mc:Fallback>
                <p:oleObj name="Mathcad" r:id="rId9" imgW="3781440" imgH="961920" progId="Mathcad">
                  <p:embed/>
                  <p:pic>
                    <p:nvPicPr>
                      <p:cNvPr id="10" name="Content Placeholder 5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454711" y="4118523"/>
                        <a:ext cx="3611562" cy="92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Content Placeholder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9300791"/>
              </p:ext>
            </p:extLst>
          </p:nvPr>
        </p:nvGraphicFramePr>
        <p:xfrm>
          <a:off x="8202613" y="2253811"/>
          <a:ext cx="2741613" cy="681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4" name="Mathcad" r:id="rId11" imgW="2876400" imgH="714240" progId="Mathcad">
                  <p:embed/>
                </p:oleObj>
              </mc:Choice>
              <mc:Fallback>
                <p:oleObj name="Mathcad" r:id="rId11" imgW="2876400" imgH="714240" progId="Mathcad">
                  <p:embed/>
                  <p:pic>
                    <p:nvPicPr>
                      <p:cNvPr id="12" name="Content Placeholder 5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202613" y="2253811"/>
                        <a:ext cx="2741613" cy="681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Content Placeholder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4082638"/>
              </p:ext>
            </p:extLst>
          </p:nvPr>
        </p:nvGraphicFramePr>
        <p:xfrm>
          <a:off x="8201026" y="3574683"/>
          <a:ext cx="2743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5" name="Mathcad" r:id="rId13" imgW="2876400" imgH="457200" progId="Mathcad">
                  <p:embed/>
                </p:oleObj>
              </mc:Choice>
              <mc:Fallback>
                <p:oleObj name="Mathcad" r:id="rId13" imgW="2876400" imgH="457200" progId="Mathcad">
                  <p:embed/>
                  <p:pic>
                    <p:nvPicPr>
                      <p:cNvPr id="13" name="Content Placeholder 5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201026" y="3574683"/>
                        <a:ext cx="2743200" cy="4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Content Placeholder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9845208"/>
              </p:ext>
            </p:extLst>
          </p:nvPr>
        </p:nvGraphicFramePr>
        <p:xfrm>
          <a:off x="8202613" y="4145510"/>
          <a:ext cx="3613150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6" name="Mathcad" r:id="rId15" imgW="3781440" imgH="905040" progId="Mathcad">
                  <p:embed/>
                </p:oleObj>
              </mc:Choice>
              <mc:Fallback>
                <p:oleObj name="Mathcad" r:id="rId15" imgW="3781440" imgH="905040" progId="Mathcad">
                  <p:embed/>
                  <p:pic>
                    <p:nvPicPr>
                      <p:cNvPr id="11" name="Content Placeholder 5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8202613" y="4145510"/>
                        <a:ext cx="3613150" cy="869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4454711" y="1563840"/>
            <a:ext cx="2898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ICR18650-26F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202613" y="1563840"/>
            <a:ext cx="2872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INR18650-25R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1" r="40329" b="7812"/>
          <a:stretch/>
        </p:blipFill>
        <p:spPr>
          <a:xfrm>
            <a:off x="1795097" y="3203678"/>
            <a:ext cx="950259" cy="2545358"/>
          </a:xfrm>
          <a:prstGeom prst="rect">
            <a:avLst/>
          </a:prstGeom>
        </p:spPr>
      </p:pic>
      <p:graphicFrame>
        <p:nvGraphicFramePr>
          <p:cNvPr id="20" name="Content Placeholder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0368448"/>
              </p:ext>
            </p:extLst>
          </p:nvPr>
        </p:nvGraphicFramePr>
        <p:xfrm>
          <a:off x="4454711" y="2921962"/>
          <a:ext cx="2743200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7" name="Mathcad" r:id="rId18" imgW="2876400" imgH="523800" progId="Mathcad">
                  <p:embed/>
                </p:oleObj>
              </mc:Choice>
              <mc:Fallback>
                <p:oleObj name="Mathcad" r:id="rId18" imgW="2876400" imgH="523800" progId="Mathcad">
                  <p:embed/>
                  <p:pic>
                    <p:nvPicPr>
                      <p:cNvPr id="7" name="Content Placeholder 5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454711" y="2921962"/>
                        <a:ext cx="2743200" cy="501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Content Placeholder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4146974"/>
              </p:ext>
            </p:extLst>
          </p:nvPr>
        </p:nvGraphicFramePr>
        <p:xfrm>
          <a:off x="8202613" y="2932113"/>
          <a:ext cx="2743200" cy="47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8" name="Mathcad" r:id="rId20" imgW="2876400" imgH="504720" progId="Mathcad">
                  <p:embed/>
                </p:oleObj>
              </mc:Choice>
              <mc:Fallback>
                <p:oleObj name="Mathcad" r:id="rId20" imgW="2876400" imgH="504720" progId="Mathcad">
                  <p:embed/>
                  <p:pic>
                    <p:nvPicPr>
                      <p:cNvPr id="20" name="Content Placeholder 5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8202613" y="2932113"/>
                        <a:ext cx="2743200" cy="474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Content Placeholder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635085"/>
              </p:ext>
            </p:extLst>
          </p:nvPr>
        </p:nvGraphicFramePr>
        <p:xfrm>
          <a:off x="4454711" y="5069313"/>
          <a:ext cx="27432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9" name="Mathcad" r:id="rId22" imgW="2876400" imgH="399960" progId="Mathcad">
                  <p:embed/>
                </p:oleObj>
              </mc:Choice>
              <mc:Fallback>
                <p:oleObj name="Mathcad" r:id="rId22" imgW="2876400" imgH="399960" progId="Mathcad">
                  <p:embed/>
                  <p:pic>
                    <p:nvPicPr>
                      <p:cNvPr id="20" name="Content Placeholder 5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4454711" y="5069313"/>
                        <a:ext cx="2743200" cy="385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Content Placeholder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3988267"/>
              </p:ext>
            </p:extLst>
          </p:nvPr>
        </p:nvGraphicFramePr>
        <p:xfrm>
          <a:off x="8201026" y="5069313"/>
          <a:ext cx="27432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0" name="Mathcad" r:id="rId24" imgW="2876400" imgH="399960" progId="Mathcad">
                  <p:embed/>
                </p:oleObj>
              </mc:Choice>
              <mc:Fallback>
                <p:oleObj name="Mathcad" r:id="rId24" imgW="2876400" imgH="399960" progId="Mathcad">
                  <p:embed/>
                  <p:pic>
                    <p:nvPicPr>
                      <p:cNvPr id="22" name="Content Placeholder 5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8201026" y="5069313"/>
                        <a:ext cx="2743200" cy="385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Content Placeholder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3578919"/>
              </p:ext>
            </p:extLst>
          </p:nvPr>
        </p:nvGraphicFramePr>
        <p:xfrm>
          <a:off x="4454711" y="5444236"/>
          <a:ext cx="3611562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1" name="Mathcad" r:id="rId26" imgW="3781440" imgH="314280" progId="Mathcad">
                  <p:embed/>
                </p:oleObj>
              </mc:Choice>
              <mc:Fallback>
                <p:oleObj name="Mathcad" r:id="rId26" imgW="3781440" imgH="314280" progId="Mathcad">
                  <p:embed/>
                  <p:pic>
                    <p:nvPicPr>
                      <p:cNvPr id="11" name="Content Placeholder 5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4454711" y="5444236"/>
                        <a:ext cx="3611562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Content Placeholder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6848393"/>
              </p:ext>
            </p:extLst>
          </p:nvPr>
        </p:nvGraphicFramePr>
        <p:xfrm>
          <a:off x="8201026" y="5465225"/>
          <a:ext cx="3613150" cy="287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2" name="Mathcad" r:id="rId28" imgW="3781440" imgH="295200" progId="Mathcad">
                  <p:embed/>
                </p:oleObj>
              </mc:Choice>
              <mc:Fallback>
                <p:oleObj name="Mathcad" r:id="rId28" imgW="3781440" imgH="295200" progId="Mathcad">
                  <p:embed/>
                  <p:pic>
                    <p:nvPicPr>
                      <p:cNvPr id="17" name="Content Placeholder 5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8201026" y="5465225"/>
                        <a:ext cx="3613150" cy="287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4138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PROTOTÜÜP</a:t>
            </a:r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www.tktk.ee</a:t>
            </a:r>
            <a:endParaRPr lang="et-EE" dirty="0"/>
          </a:p>
        </p:txBody>
      </p:sp>
      <p:pic>
        <p:nvPicPr>
          <p:cNvPr id="6" name="Korpus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5900" y="1123950"/>
            <a:ext cx="9217025" cy="5184775"/>
          </a:xfrm>
        </p:spPr>
      </p:pic>
    </p:spTree>
    <p:extLst>
      <p:ext uri="{BB962C8B-B14F-4D97-AF65-F5344CB8AC3E}">
        <p14:creationId xmlns:p14="http://schemas.microsoft.com/office/powerpoint/2010/main" val="387396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SISUKORD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Sissejuhatus.</a:t>
            </a:r>
          </a:p>
          <a:p>
            <a:r>
              <a:rPr lang="en-US"/>
              <a:t>Elektriline motoparaplaan.</a:t>
            </a:r>
          </a:p>
          <a:p>
            <a:r>
              <a:rPr lang="en-US"/>
              <a:t>Energiasalvesti:</a:t>
            </a:r>
          </a:p>
          <a:p>
            <a:pPr lvl="1"/>
            <a:r>
              <a:rPr lang="en-US"/>
              <a:t>Element,</a:t>
            </a:r>
          </a:p>
          <a:p>
            <a:pPr lvl="1"/>
            <a:r>
              <a:rPr lang="en-US"/>
              <a:t>Ühendusviis,</a:t>
            </a:r>
          </a:p>
          <a:p>
            <a:pPr lvl="1"/>
            <a:r>
              <a:rPr lang="en-US"/>
              <a:t>Juhistik,</a:t>
            </a:r>
          </a:p>
          <a:p>
            <a:pPr lvl="1"/>
            <a:r>
              <a:rPr lang="en-US"/>
              <a:t>Skeem,</a:t>
            </a:r>
          </a:p>
          <a:p>
            <a:pPr lvl="1"/>
            <a:r>
              <a:rPr lang="en-US"/>
              <a:t>Prototüüp.</a:t>
            </a:r>
          </a:p>
          <a:p>
            <a:endParaRPr lang="en-US"/>
          </a:p>
          <a:p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www.tktk.ee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102049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SISSEJUHATUS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Probleem:</a:t>
            </a:r>
          </a:p>
          <a:p>
            <a:pPr lvl="1"/>
            <a:r>
              <a:rPr lang="en-US">
                <a:solidFill>
                  <a:srgbClr val="00B050"/>
                </a:solidFill>
              </a:rPr>
              <a:t>On vaja energiaallikat, mis tagab paramootorile 4000 W mehaanilist võimsust, vähemalt 12 minutit.</a:t>
            </a:r>
          </a:p>
          <a:p>
            <a:pPr lvl="6"/>
            <a:endParaRPr lang="en-US"/>
          </a:p>
          <a:p>
            <a:r>
              <a:rPr lang="en-US"/>
              <a:t>Eesmärk:</a:t>
            </a:r>
          </a:p>
          <a:p>
            <a:pPr lvl="1"/>
            <a:r>
              <a:rPr lang="en-US">
                <a:solidFill>
                  <a:srgbClr val="00B050"/>
                </a:solidFill>
              </a:rPr>
              <a:t>Koostada energiasalvesti mudel.</a:t>
            </a:r>
          </a:p>
          <a:p>
            <a:pPr lvl="6"/>
            <a:endParaRPr lang="en-US"/>
          </a:p>
          <a:p>
            <a:r>
              <a:rPr lang="en-US"/>
              <a:t>Hüpotees:</a:t>
            </a:r>
          </a:p>
          <a:p>
            <a:pPr lvl="1"/>
            <a:r>
              <a:rPr lang="en-US">
                <a:solidFill>
                  <a:srgbClr val="00B050"/>
                </a:solidFill>
              </a:rPr>
              <a:t>Mootori andmete, akuelemendi andmete ja süsteemi töökestuse põhjal on võimalik modelleerida optimaalse elementide koguse ja –asetusega energiasalvesti.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www.tktk.ee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468081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ELEKTRILINE MOTOPARAPLAAN</a:t>
            </a:r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www.tktk.ee</a:t>
            </a:r>
            <a:endParaRPr lang="et-E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593" y="3038415"/>
            <a:ext cx="8203406" cy="2893218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2" t="9791" r="12905" b="14650"/>
          <a:stretch/>
        </p:blipFill>
        <p:spPr>
          <a:xfrm>
            <a:off x="3508248" y="1119266"/>
            <a:ext cx="1985359" cy="2376991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864026" y="2307761"/>
                <a:ext cx="180286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t-EE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t-E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t-E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t-EE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ü</m:t>
                          </m:r>
                          <m:r>
                            <a:rPr lang="et-E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t-EE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71%</m:t>
                      </m:r>
                    </m:oMath>
                  </m:oMathPara>
                </a14:m>
                <a:endParaRPr lang="et-EE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4026" y="2307761"/>
                <a:ext cx="1802866" cy="461665"/>
              </a:xfrm>
              <a:prstGeom prst="rect">
                <a:avLst/>
              </a:prstGeom>
              <a:blipFill>
                <a:blip r:embed="rId4"/>
                <a:stretch>
                  <a:fillRect b="-10667"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864026" y="1830649"/>
                <a:ext cx="320228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𝑜𝑜𝑡𝑜𝑟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: </m:t>
                      </m:r>
                      <m:r>
                        <m:rPr>
                          <m:sty m:val="p"/>
                        </m:rPr>
                        <a:rPr lang="el-GR" sz="2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2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−ü</m:t>
                      </m:r>
                      <m:r>
                        <a:rPr lang="en-US" sz="2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h𝑒𝑛𝑑𝑢𝑠</m:t>
                      </m:r>
                    </m:oMath>
                  </m:oMathPara>
                </a14:m>
                <a:endParaRPr lang="et-EE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4026" y="1830649"/>
                <a:ext cx="3202287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t-E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213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ENERGIASALVESTI</a:t>
            </a:r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t-EE"/>
              <a:t>www.tktk.ee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825" y="1325562"/>
            <a:ext cx="4829175" cy="4781550"/>
          </a:xfrm>
        </p:spPr>
      </p:pic>
    </p:spTree>
    <p:extLst>
      <p:ext uri="{BB962C8B-B14F-4D97-AF65-F5344CB8AC3E}">
        <p14:creationId xmlns:p14="http://schemas.microsoft.com/office/powerpoint/2010/main" val="3558431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309" y="1986907"/>
            <a:ext cx="4263444" cy="28422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ELEMENT</a:t>
            </a:r>
            <a:endParaRPr lang="et-EE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7335384"/>
              </p:ext>
            </p:extLst>
          </p:nvPr>
        </p:nvGraphicFramePr>
        <p:xfrm>
          <a:off x="2034862" y="1962160"/>
          <a:ext cx="5711825" cy="28917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78150">
                  <a:extLst>
                    <a:ext uri="{9D8B030D-6E8A-4147-A177-3AD203B41FA5}">
                      <a16:colId xmlns:a16="http://schemas.microsoft.com/office/drawing/2014/main" val="3126692583"/>
                    </a:ext>
                  </a:extLst>
                </a:gridCol>
                <a:gridCol w="2733675">
                  <a:extLst>
                    <a:ext uri="{9D8B030D-6E8A-4147-A177-3AD203B41FA5}">
                      <a16:colId xmlns:a16="http://schemas.microsoft.com/office/drawing/2014/main" val="340499331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Element</a:t>
                      </a:r>
                      <a:endParaRPr lang="et-EE" sz="2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800" u="none" strike="noStrike">
                          <a:solidFill>
                            <a:srgbClr val="00B05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ICR18650-26F</a:t>
                      </a:r>
                      <a:endParaRPr lang="et-EE" sz="2800" b="0" i="0" u="none" strike="noStrike">
                        <a:solidFill>
                          <a:srgbClr val="00B05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47908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t-EE" sz="28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Keemia</a:t>
                      </a:r>
                      <a:endParaRPr lang="et-EE" sz="2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8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ICR</a:t>
                      </a:r>
                      <a:r>
                        <a:rPr lang="en-US" sz="2800" u="none" strike="noStrike" baseline="5000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  <a:endParaRPr lang="et-EE" sz="2800" b="0" i="0" u="none" strike="noStrike" baseline="5000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525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Standardsuurus</a:t>
                      </a:r>
                      <a:endParaRPr lang="et-EE" sz="2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18650</a:t>
                      </a:r>
                      <a:r>
                        <a:rPr lang="en-US" sz="2800" b="0" i="0" u="none" strike="noStrike" baseline="5000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endParaRPr lang="et-EE" sz="2800" b="0" i="0" u="none" strike="noStrike" baseline="5000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73743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t-EE" sz="28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Pinge</a:t>
                      </a:r>
                      <a:endParaRPr lang="et-EE" sz="2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8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3,7 V</a:t>
                      </a:r>
                      <a:endParaRPr lang="et-EE" sz="2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78218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t-EE" sz="28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Mahutavus</a:t>
                      </a:r>
                      <a:endParaRPr lang="et-EE" sz="2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800" u="none" strike="noStrike">
                          <a:solidFill>
                            <a:srgbClr val="00B05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2,6 Ah</a:t>
                      </a:r>
                      <a:endParaRPr lang="et-EE" sz="2800" b="0" i="0" u="none" strike="noStrike">
                        <a:solidFill>
                          <a:srgbClr val="00B05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82196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t-EE" sz="28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Max. C-väärtus</a:t>
                      </a:r>
                      <a:endParaRPr lang="et-EE" sz="28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t-EE" sz="2800" u="none" strike="noStrike">
                          <a:solidFill>
                            <a:srgbClr val="00B05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2C</a:t>
                      </a:r>
                      <a:endParaRPr lang="et-EE" sz="2800" b="0" i="0" u="none" strike="noStrike">
                        <a:solidFill>
                          <a:srgbClr val="00B05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1470187"/>
                  </a:ext>
                </a:extLst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www.tktk.ee</a:t>
            </a:r>
            <a:endParaRPr lang="et-EE" dirty="0"/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2034862" y="5910854"/>
            <a:ext cx="28075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906522" y="5987018"/>
            <a:ext cx="4456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/>
              <a:t>1. </a:t>
            </a:r>
            <a:r>
              <a:rPr lang="en-US"/>
              <a:t>Liitium-koobalt-oksiid</a:t>
            </a:r>
            <a:endParaRPr lang="et-EE"/>
          </a:p>
        </p:txBody>
      </p:sp>
      <p:sp>
        <p:nvSpPr>
          <p:cNvPr id="14" name="TextBox 13"/>
          <p:cNvSpPr txBox="1"/>
          <p:nvPr/>
        </p:nvSpPr>
        <p:spPr>
          <a:xfrm>
            <a:off x="1906523" y="6350131"/>
            <a:ext cx="4456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/>
              <a:t>2.</a:t>
            </a:r>
            <a:r>
              <a:rPr lang="en-US"/>
              <a:t> 18 x 65 (mm),  IEC 61960</a:t>
            </a:r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751871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987" y="1730670"/>
            <a:ext cx="6104586" cy="34338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446" y="274320"/>
            <a:ext cx="9144671" cy="630936"/>
          </a:xfrm>
        </p:spPr>
        <p:txBody>
          <a:bodyPr/>
          <a:lstStyle/>
          <a:p>
            <a:r>
              <a:rPr lang="en-US"/>
              <a:t>ÜHENDUSVIIS - 15S14P</a:t>
            </a:r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8564" y="6356350"/>
            <a:ext cx="2898648" cy="365125"/>
          </a:xfrm>
        </p:spPr>
        <p:txBody>
          <a:bodyPr/>
          <a:lstStyle/>
          <a:p>
            <a:r>
              <a:rPr lang="en-US"/>
              <a:t>www.tktk.ee</a:t>
            </a:r>
            <a:endParaRPr lang="et-EE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6168943"/>
              </p:ext>
            </p:extLst>
          </p:nvPr>
        </p:nvGraphicFramePr>
        <p:xfrm>
          <a:off x="978889" y="2123948"/>
          <a:ext cx="4415726" cy="301371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686939">
                  <a:extLst>
                    <a:ext uri="{9D8B030D-6E8A-4147-A177-3AD203B41FA5}">
                      <a16:colId xmlns:a16="http://schemas.microsoft.com/office/drawing/2014/main" val="2750877945"/>
                    </a:ext>
                  </a:extLst>
                </a:gridCol>
                <a:gridCol w="1049337">
                  <a:extLst>
                    <a:ext uri="{9D8B030D-6E8A-4147-A177-3AD203B41FA5}">
                      <a16:colId xmlns:a16="http://schemas.microsoft.com/office/drawing/2014/main" val="2272355558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249247041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t-EE" sz="18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Parameeter</a:t>
                      </a: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t-EE" sz="18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Väärtus</a:t>
                      </a: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t-EE" sz="18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Ühik</a:t>
                      </a: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21346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t-EE" sz="18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Nimipinge</a:t>
                      </a: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t-EE" sz="18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55,5</a:t>
                      </a: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t-EE" sz="18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</a:t>
                      </a: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43347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t-EE" sz="18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Nimimahutavus</a:t>
                      </a: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t-EE" sz="18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36,4</a:t>
                      </a: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t-EE" sz="18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Ah</a:t>
                      </a: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048589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t-EE" sz="18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Elementide </a:t>
                      </a:r>
                      <a:r>
                        <a:rPr lang="en-US" sz="18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kogus</a:t>
                      </a:r>
                      <a:endParaRPr lang="et-EE" sz="18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t-EE" sz="18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210</a:t>
                      </a: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t-EE" sz="18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tk</a:t>
                      </a: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90383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t-EE" sz="18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Ma</a:t>
                      </a:r>
                      <a:r>
                        <a:rPr lang="en-US" sz="18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x.</a:t>
                      </a:r>
                      <a:r>
                        <a:rPr lang="et-EE" sz="18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C-väärtus</a:t>
                      </a: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t-EE" sz="1800">
                          <a:solidFill>
                            <a:srgbClr val="00B05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2,4</a:t>
                      </a: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t-EE" sz="1800">
                          <a:solidFill>
                            <a:srgbClr val="00B05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</a:t>
                      </a: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5638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t-EE" sz="18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Kestusaeg paraplaanil</a:t>
                      </a: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t-EE" sz="1800">
                          <a:solidFill>
                            <a:srgbClr val="00B05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23</a:t>
                      </a: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t-EE" sz="1800">
                          <a:solidFill>
                            <a:srgbClr val="00B05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min</a:t>
                      </a: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27810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Ühendusviis</a:t>
                      </a:r>
                      <a:endParaRPr lang="et-EE" sz="18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t-EE" sz="180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15S14P</a:t>
                      </a: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t-EE" sz="18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450" marR="44450" marT="9525" marB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8527625"/>
                  </a:ext>
                </a:extLst>
              </a:tr>
            </a:tbl>
          </a:graphicData>
        </a:graphic>
      </p:graphicFrame>
      <p:cxnSp>
        <p:nvCxnSpPr>
          <p:cNvPr id="16" name="Straight Arrow Connector 15"/>
          <p:cNvCxnSpPr>
            <a:cxnSpLocks/>
          </p:cNvCxnSpPr>
          <p:nvPr/>
        </p:nvCxnSpPr>
        <p:spPr>
          <a:xfrm flipV="1">
            <a:off x="9115154" y="3552825"/>
            <a:ext cx="2348184" cy="1808941"/>
          </a:xfrm>
          <a:prstGeom prst="straightConnector1">
            <a:avLst/>
          </a:prstGeom>
          <a:ln>
            <a:headEnd type="oval" w="sm" len="sm"/>
            <a:tailEnd type="triangl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</p:cNvCxnSpPr>
          <p:nvPr/>
        </p:nvCxnSpPr>
        <p:spPr>
          <a:xfrm flipH="1" flipV="1">
            <a:off x="6203852" y="3630803"/>
            <a:ext cx="2173445" cy="1730963"/>
          </a:xfrm>
          <a:prstGeom prst="straightConnector1">
            <a:avLst/>
          </a:prstGeom>
          <a:ln>
            <a:headEnd type="oval" w="sm" len="sm"/>
            <a:tailEnd type="triangl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0258023" y="4532731"/>
            <a:ext cx="54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15S</a:t>
            </a:r>
            <a:endParaRPr lang="et-EE"/>
          </a:p>
        </p:txBody>
      </p:sp>
      <p:sp>
        <p:nvSpPr>
          <p:cNvPr id="24" name="TextBox 23"/>
          <p:cNvSpPr txBox="1"/>
          <p:nvPr/>
        </p:nvSpPr>
        <p:spPr>
          <a:xfrm>
            <a:off x="6692496" y="4532731"/>
            <a:ext cx="580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14P</a:t>
            </a:r>
            <a:endParaRPr lang="et-EE"/>
          </a:p>
        </p:txBody>
      </p:sp>
      <p:sp>
        <p:nvSpPr>
          <p:cNvPr id="10" name="TextBox 9"/>
          <p:cNvSpPr txBox="1"/>
          <p:nvPr/>
        </p:nvSpPr>
        <p:spPr>
          <a:xfrm>
            <a:off x="978889" y="1546004"/>
            <a:ext cx="1775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Spetsifikaat</a:t>
            </a:r>
            <a:endParaRPr lang="et-EE" u="sng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15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MOODUL – 14P</a:t>
            </a:r>
            <a:endParaRPr lang="et-EE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724" y="1123950"/>
            <a:ext cx="9217377" cy="518477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www.tktk.ee</a:t>
            </a:r>
            <a:endParaRPr lang="et-EE" dirty="0"/>
          </a:p>
        </p:txBody>
      </p:sp>
      <p:sp>
        <p:nvSpPr>
          <p:cNvPr id="7" name="TextBox 6"/>
          <p:cNvSpPr txBox="1"/>
          <p:nvPr/>
        </p:nvSpPr>
        <p:spPr>
          <a:xfrm>
            <a:off x="929732" y="4368102"/>
            <a:ext cx="1419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Separaatorid</a:t>
            </a:r>
            <a:endParaRPr lang="et-EE"/>
          </a:p>
        </p:txBody>
      </p:sp>
      <p:sp>
        <p:nvSpPr>
          <p:cNvPr id="8" name="TextBox 7"/>
          <p:cNvSpPr txBox="1"/>
          <p:nvPr/>
        </p:nvSpPr>
        <p:spPr>
          <a:xfrm>
            <a:off x="9601743" y="2673774"/>
            <a:ext cx="1236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Plaatjuhid</a:t>
            </a:r>
            <a:endParaRPr lang="et-EE"/>
          </a:p>
        </p:txBody>
      </p:sp>
      <p:sp>
        <p:nvSpPr>
          <p:cNvPr id="10" name="TextBox 9"/>
          <p:cNvSpPr txBox="1"/>
          <p:nvPr/>
        </p:nvSpPr>
        <p:spPr>
          <a:xfrm>
            <a:off x="3483085" y="1172135"/>
            <a:ext cx="1734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Sularite ühenduspesad</a:t>
            </a:r>
            <a:endParaRPr lang="et-EE"/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 flipH="1">
            <a:off x="4132729" y="1818466"/>
            <a:ext cx="217544" cy="16867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</p:cNvCxnSpPr>
          <p:nvPr/>
        </p:nvCxnSpPr>
        <p:spPr>
          <a:xfrm>
            <a:off x="4350272" y="1818466"/>
            <a:ext cx="454810" cy="13191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7" idx="3"/>
          </p:cNvCxnSpPr>
          <p:nvPr/>
        </p:nvCxnSpPr>
        <p:spPr>
          <a:xfrm flipV="1">
            <a:off x="2348753" y="3899647"/>
            <a:ext cx="1783976" cy="6531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348753" y="4552768"/>
            <a:ext cx="2001519" cy="12025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8" idx="1"/>
          </p:cNvCxnSpPr>
          <p:nvPr/>
        </p:nvCxnSpPr>
        <p:spPr>
          <a:xfrm flipH="1" flipV="1">
            <a:off x="8184776" y="1936376"/>
            <a:ext cx="1416967" cy="922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8283388" y="2858440"/>
            <a:ext cx="1318355" cy="10412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0701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JUHISTIK</a:t>
            </a:r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www.tktk.ee</a:t>
            </a:r>
            <a:endParaRPr lang="et-EE" dirty="0"/>
          </a:p>
        </p:txBody>
      </p:sp>
      <p:pic>
        <p:nvPicPr>
          <p:cNvPr id="7" name="Juhistik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5900" y="1123950"/>
            <a:ext cx="9217025" cy="5184775"/>
          </a:xfrm>
        </p:spPr>
      </p:pic>
    </p:spTree>
    <p:extLst>
      <p:ext uri="{BB962C8B-B14F-4D97-AF65-F5344CB8AC3E}">
        <p14:creationId xmlns:p14="http://schemas.microsoft.com/office/powerpoint/2010/main" val="209144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T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ll.pptx" id="{319FB086-8F5A-477F-907B-7F3A0981506C}" vid="{4F26A240-5AFD-4CD4-A70F-EFF0E210F81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TTK_WS_2017</Template>
  <TotalTime>1552</TotalTime>
  <Words>297</Words>
  <Application>Microsoft Office PowerPoint</Application>
  <PresentationFormat>Widescreen</PresentationFormat>
  <Paragraphs>120</Paragraphs>
  <Slides>15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Cambria Math</vt:lpstr>
      <vt:lpstr>Verdana</vt:lpstr>
      <vt:lpstr>TTK</vt:lpstr>
      <vt:lpstr>Mathcad</vt:lpstr>
      <vt:lpstr>Energiasalvesti mudel elektrilisele õhusõidukile</vt:lpstr>
      <vt:lpstr>SISUKORD</vt:lpstr>
      <vt:lpstr>SISSEJUHATUS</vt:lpstr>
      <vt:lpstr>ELEKTRILINE MOTOPARAPLAAN</vt:lpstr>
      <vt:lpstr>ENERGIASALVESTI</vt:lpstr>
      <vt:lpstr>ELEMENT</vt:lpstr>
      <vt:lpstr>ÜHENDUSVIIS - 15S14P</vt:lpstr>
      <vt:lpstr>MOODUL – 14P</vt:lpstr>
      <vt:lpstr>JUHISTIK</vt:lpstr>
      <vt:lpstr>SKEEM</vt:lpstr>
      <vt:lpstr>PROTOTÜÜP</vt:lpstr>
      <vt:lpstr>TULEVANE TÖÖ</vt:lpstr>
      <vt:lpstr>Energiasalvesti mudel elektrilisele õhusõidukile</vt:lpstr>
      <vt:lpstr>OPTIMEERIMINE</vt:lpstr>
      <vt:lpstr>PROTOTÜÜP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Energiasalvesti mudel elektrilisele õhusõidukile</dc:title>
  <dc:creator>Tõnis Lusmägi</dc:creator>
  <cp:lastModifiedBy>Tõnis Lusmägi</cp:lastModifiedBy>
  <cp:revision>139</cp:revision>
  <dcterms:created xsi:type="dcterms:W3CDTF">2017-05-17T16:47:11Z</dcterms:created>
  <dcterms:modified xsi:type="dcterms:W3CDTF">2017-05-30T21:15:16Z</dcterms:modified>
</cp:coreProperties>
</file>